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7"/>
  </p:notesMasterIdLst>
  <p:sldIdLst>
    <p:sldId id="256" r:id="rId2"/>
    <p:sldId id="285" r:id="rId3"/>
    <p:sldId id="257" r:id="rId4"/>
    <p:sldId id="303" r:id="rId5"/>
    <p:sldId id="318" r:id="rId6"/>
    <p:sldId id="304" r:id="rId7"/>
    <p:sldId id="319" r:id="rId8"/>
    <p:sldId id="320" r:id="rId9"/>
    <p:sldId id="305" r:id="rId10"/>
    <p:sldId id="322" r:id="rId11"/>
    <p:sldId id="321" r:id="rId12"/>
    <p:sldId id="306" r:id="rId13"/>
    <p:sldId id="323" r:id="rId14"/>
    <p:sldId id="324" r:id="rId15"/>
    <p:sldId id="327" r:id="rId16"/>
    <p:sldId id="328" r:id="rId17"/>
    <p:sldId id="329" r:id="rId18"/>
    <p:sldId id="331" r:id="rId19"/>
    <p:sldId id="334" r:id="rId20"/>
    <p:sldId id="333" r:id="rId21"/>
    <p:sldId id="335" r:id="rId22"/>
    <p:sldId id="336" r:id="rId23"/>
    <p:sldId id="338" r:id="rId24"/>
    <p:sldId id="339" r:id="rId25"/>
    <p:sldId id="340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2222"/>
    <a:srgbClr val="2FA3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9" autoAdjust="0"/>
    <p:restoredTop sz="85595" autoAdjust="0"/>
  </p:normalViewPr>
  <p:slideViewPr>
    <p:cSldViewPr snapToGrid="0">
      <p:cViewPr varScale="1">
        <p:scale>
          <a:sx n="96" d="100"/>
          <a:sy n="96" d="100"/>
        </p:scale>
        <p:origin x="102" y="180"/>
      </p:cViewPr>
      <p:guideLst/>
    </p:cSldViewPr>
  </p:slideViewPr>
  <p:outlineViewPr>
    <p:cViewPr>
      <p:scale>
        <a:sx n="33" d="100"/>
        <a:sy n="33" d="100"/>
      </p:scale>
      <p:origin x="0" y="-1073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74022A-CA93-4329-B995-60EE9EB98826}" type="datetimeFigureOut">
              <a:rPr lang="zh-CN" altLang="en-US" smtClean="0"/>
              <a:t>2024/5/30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9427EC-6A30-448C-A9C3-EC1857825E8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91887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对比低分辨率的图像，高分辨率图像通常包含更大的像素密度，更丰富的纹理细节以及更高的可信赖度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在实际情况中，受采集设备与环境，网络传输介质、带宽、图像格式等诸多因素的约束，我们通常没办法得到边缘锐化，图像清晰不模糊的高分辨率图像。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提升图像分辨率最直接的做法是对采集系统的光学硬件做改进，但其成本太高。因此，从软件和算法的角度入手，去提升图像的分辨率就成为了热点研究课题。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9427EC-6A30-448C-A9C3-EC1857825E83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44857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9427EC-6A30-448C-A9C3-EC1857825E83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42276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9427EC-6A30-448C-A9C3-EC1857825E83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13974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模型需要针对某个放大倍数去训练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我训练好了两倍的模型，才意识到两倍放大可能还拉不开</a:t>
            </a:r>
            <a:r>
              <a:rPr lang="en-US" altLang="zh-CN" dirty="0" err="1"/>
              <a:t>SRResNet</a:t>
            </a:r>
            <a:r>
              <a:rPr lang="zh-CN" altLang="en-US" dirty="0"/>
              <a:t>和双三次插值的差距，或者至少投影仪投出来再隔很远看，就和没差别一样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所以只能用这种连续放大的手段来向大家展示。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倍再</a:t>
            </a:r>
            <a:r>
              <a:rPr lang="en-US" altLang="zh-CN" dirty="0"/>
              <a:t>2</a:t>
            </a:r>
            <a:r>
              <a:rPr lang="zh-CN" altLang="en-US" dirty="0"/>
              <a:t>倍的效果肯定是不如模型直接训练</a:t>
            </a:r>
            <a:r>
              <a:rPr lang="en-US" altLang="zh-CN" dirty="0"/>
              <a:t>4</a:t>
            </a:r>
            <a:r>
              <a:rPr lang="zh-CN" altLang="en-US" dirty="0"/>
              <a:t>倍来的好的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9427EC-6A30-448C-A9C3-EC1857825E83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74225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9427EC-6A30-448C-A9C3-EC1857825E83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341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9427EC-6A30-448C-A9C3-EC1857825E83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19470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9427EC-6A30-448C-A9C3-EC1857825E83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05083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9427EC-6A30-448C-A9C3-EC1857825E83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5656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9427EC-6A30-448C-A9C3-EC1857825E83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46756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/>
              <a:t>Windows</a:t>
            </a:r>
            <a:r>
              <a:rPr lang="zh-CN" altLang="en-US" sz="1200" dirty="0"/>
              <a:t>系统自带的图片查看器就是这种办法</a:t>
            </a:r>
            <a:endParaRPr lang="en-US" altLang="zh-CN" sz="12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9427EC-6A30-448C-A9C3-EC1857825E83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51057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9427EC-6A30-448C-A9C3-EC1857825E83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5884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简单来说就是，对于原图直接放大之后的空白像素（或补</a:t>
            </a:r>
            <a:r>
              <a:rPr lang="en-US" altLang="zh-CN" dirty="0"/>
              <a:t>0</a:t>
            </a:r>
            <a:r>
              <a:rPr lang="zh-CN" altLang="en-US" dirty="0"/>
              <a:t>像素），与其去补</a:t>
            </a:r>
            <a:r>
              <a:rPr lang="en-US" altLang="zh-CN" dirty="0"/>
              <a:t>0</a:t>
            </a:r>
            <a:r>
              <a:rPr lang="zh-CN" altLang="en-US" dirty="0"/>
              <a:t>，不如去学习提取这些补</a:t>
            </a:r>
            <a:r>
              <a:rPr lang="en-US" altLang="zh-CN" dirty="0"/>
              <a:t>0</a:t>
            </a:r>
            <a:r>
              <a:rPr lang="zh-CN" altLang="en-US" dirty="0"/>
              <a:t>的像素的特征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这个方法有一个弱点，即它的放大必须是整数倍，因为亚像素必须是整数单位个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9427EC-6A30-448C-A9C3-EC1857825E83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51772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MOS</a:t>
            </a:r>
            <a:r>
              <a:rPr lang="zh-CN" altLang="en-US" dirty="0"/>
              <a:t>的打分，如果人觉得图片越清晰，越真实，那么打分越高</a:t>
            </a:r>
            <a:endParaRPr lang="en-US" altLang="zh-CN" dirty="0"/>
          </a:p>
          <a:p>
            <a:r>
              <a:rPr lang="zh-CN" altLang="en-US" dirty="0"/>
              <a:t>注意</a:t>
            </a:r>
            <a:r>
              <a:rPr lang="en-US" altLang="zh-CN" dirty="0"/>
              <a:t>MOS</a:t>
            </a:r>
            <a:r>
              <a:rPr lang="zh-CN" altLang="en-US" dirty="0"/>
              <a:t>和另外两个打分标准并不是完全正相关的，</a:t>
            </a:r>
            <a:r>
              <a:rPr lang="en-US" altLang="zh-CN" dirty="0"/>
              <a:t>PSNR</a:t>
            </a:r>
            <a:r>
              <a:rPr lang="zh-CN" altLang="en-US" dirty="0"/>
              <a:t>高的图像，人眼可能觉得模糊，缺少细节。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9427EC-6A30-448C-A9C3-EC1857825E83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54643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9427EC-6A30-448C-A9C3-EC1857825E83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35004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9427EC-6A30-448C-A9C3-EC1857825E83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23082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9427EC-6A30-448C-A9C3-EC1857825E83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92205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9427EC-6A30-448C-A9C3-EC1857825E83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9460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9EFD15-5A9E-4E00-84FB-9D47373CE584}" type="datetimeFigureOut">
              <a:rPr lang="zh-CN" altLang="en-US" smtClean="0"/>
              <a:t>2024/5/30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E3DA6-B268-48FE-9939-A0E04E9F47C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53179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9EFD15-5A9E-4E00-84FB-9D47373CE584}" type="datetimeFigureOut">
              <a:rPr lang="zh-CN" altLang="en-US" smtClean="0"/>
              <a:t>2024/5/30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E3DA6-B268-48FE-9939-A0E04E9F47C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49136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9EFD15-5A9E-4E00-84FB-9D47373CE584}" type="datetimeFigureOut">
              <a:rPr lang="zh-CN" altLang="en-US" smtClean="0"/>
              <a:t>2024/5/30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E3DA6-B268-48FE-9939-A0E04E9F47C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67664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9EFD15-5A9E-4E00-84FB-9D47373CE584}" type="datetimeFigureOut">
              <a:rPr lang="zh-CN" altLang="en-US" smtClean="0"/>
              <a:t>2024/5/30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E3DA6-B268-48FE-9939-A0E04E9F47C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064946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9EFD15-5A9E-4E00-84FB-9D47373CE584}" type="datetimeFigureOut">
              <a:rPr lang="zh-CN" altLang="en-US" smtClean="0"/>
              <a:t>2024/5/30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E3DA6-B268-48FE-9939-A0E04E9F47C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351306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9EFD15-5A9E-4E00-84FB-9D47373CE584}" type="datetimeFigureOut">
              <a:rPr lang="zh-CN" altLang="en-US" smtClean="0"/>
              <a:t>2024/5/30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E3DA6-B268-48FE-9939-A0E04E9F47C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19614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图片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9EFD15-5A9E-4E00-84FB-9D47373CE584}" type="datetimeFigureOut">
              <a:rPr lang="zh-CN" altLang="en-US" smtClean="0"/>
              <a:t>2024/5/30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E3DA6-B268-48FE-9939-A0E04E9F47C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503602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9EFD15-5A9E-4E00-84FB-9D47373CE584}" type="datetimeFigureOut">
              <a:rPr lang="zh-CN" altLang="en-US" smtClean="0"/>
              <a:t>2024/5/30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E3DA6-B268-48FE-9939-A0E04E9F47C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61654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9EFD15-5A9E-4E00-84FB-9D47373CE584}" type="datetimeFigureOut">
              <a:rPr lang="zh-CN" altLang="en-US" smtClean="0"/>
              <a:t>2024/5/30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E3DA6-B268-48FE-9939-A0E04E9F47C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62984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9EFD15-5A9E-4E00-84FB-9D47373CE584}" type="datetimeFigureOut">
              <a:rPr lang="zh-CN" altLang="en-US" smtClean="0"/>
              <a:t>2024/5/30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E3DA6-B268-48FE-9939-A0E04E9F47C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17239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9EFD15-5A9E-4E00-84FB-9D47373CE584}" type="datetimeFigureOut">
              <a:rPr lang="zh-CN" altLang="en-US" smtClean="0"/>
              <a:t>2024/5/30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E3DA6-B268-48FE-9939-A0E04E9F47C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55316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9EFD15-5A9E-4E00-84FB-9D47373CE584}" type="datetimeFigureOut">
              <a:rPr lang="zh-CN" altLang="en-US" smtClean="0"/>
              <a:t>2024/5/30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E3DA6-B268-48FE-9939-A0E04E9F47C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45342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9EFD15-5A9E-4E00-84FB-9D47373CE584}" type="datetimeFigureOut">
              <a:rPr lang="zh-CN" altLang="en-US" smtClean="0"/>
              <a:t>2024/5/30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E3DA6-B268-48FE-9939-A0E04E9F47C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23749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9EFD15-5A9E-4E00-84FB-9D47373CE584}" type="datetimeFigureOut">
              <a:rPr lang="zh-CN" altLang="en-US" smtClean="0"/>
              <a:t>2024/5/30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E3DA6-B268-48FE-9939-A0E04E9F47C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34015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9EFD15-5A9E-4E00-84FB-9D47373CE584}" type="datetimeFigureOut">
              <a:rPr lang="zh-CN" altLang="en-US" smtClean="0"/>
              <a:t>2024/5/30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E3DA6-B268-48FE-9939-A0E04E9F47C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59412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9EFD15-5A9E-4E00-84FB-9D47373CE584}" type="datetimeFigureOut">
              <a:rPr lang="zh-CN" altLang="en-US" smtClean="0"/>
              <a:t>2024/5/30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E3DA6-B268-48FE-9939-A0E04E9F47C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1051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9EFD15-5A9E-4E00-84FB-9D47373CE584}" type="datetimeFigureOut">
              <a:rPr lang="zh-CN" altLang="en-US" smtClean="0"/>
              <a:t>2024/5/30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E3DA6-B268-48FE-9939-A0E04E9F47C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64692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1C9EFD15-5A9E-4E00-84FB-9D47373CE584}" type="datetimeFigureOut">
              <a:rPr lang="zh-CN" altLang="en-US" smtClean="0"/>
              <a:t>2024/5/30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E07E3DA6-B268-48FE-9939-A0E04E9F47C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94377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EADF9DB-BFC7-47F3-9339-47A204D007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53548" y="1288753"/>
            <a:ext cx="8884904" cy="2509213"/>
          </a:xfrm>
        </p:spPr>
        <p:txBody>
          <a:bodyPr>
            <a:normAutofit/>
          </a:bodyPr>
          <a:lstStyle/>
          <a:p>
            <a:r>
              <a:rPr lang="zh-CN" altLang="en-US" cap="none" dirty="0"/>
              <a:t>论文复现：</a:t>
            </a:r>
            <a:br>
              <a:rPr lang="en-US" altLang="zh-CN" cap="none" dirty="0"/>
            </a:br>
            <a:r>
              <a:rPr lang="en-US" altLang="zh-CN" sz="3600" cap="none" dirty="0"/>
              <a:t>Photo-Realistic Single Image Super-Resolution Using a Generative Adversarial Network</a:t>
            </a:r>
            <a:endParaRPr lang="zh-CN" altLang="en-US" cap="none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C2298B4-6136-4FC9-BD98-0BFAE0732C0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zh-CN" altLang="en-US" sz="3600" cap="none" dirty="0"/>
              <a:t>使用生成对抗网络的逼真单图像超分辨率</a:t>
            </a:r>
            <a:endParaRPr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24098053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3B17077-701B-4FEA-844C-FA42A1E71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cap="none" dirty="0" err="1"/>
              <a:t>SRResNet</a:t>
            </a:r>
            <a:r>
              <a:rPr lang="zh-CN" altLang="en-US" cap="none" dirty="0"/>
              <a:t>方法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C91997E-80DD-4CAB-A1E2-92D6E6DEF9A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1878496"/>
            <a:ext cx="10363826" cy="3912703"/>
          </a:xfrm>
        </p:spPr>
        <p:txBody>
          <a:bodyPr>
            <a:normAutofit/>
          </a:bodyPr>
          <a:lstStyle/>
          <a:p>
            <a:r>
              <a:rPr lang="zh-CN" altLang="en-US" sz="2800" dirty="0"/>
              <a:t>               深度残差网络用来提取亚像素特征</a:t>
            </a:r>
            <a:endParaRPr lang="en-US" altLang="zh-CN" sz="2800" dirty="0"/>
          </a:p>
          <a:p>
            <a:r>
              <a:rPr lang="zh-CN" altLang="en-US" sz="2800" dirty="0"/>
              <a:t>      卷积重排利用图像特征，达到扩大图像尺寸的目的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33505C1-FC42-491D-AD41-2C9AB92626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309991"/>
            <a:ext cx="11277600" cy="3548009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3AC3D7AD-3CDA-4893-B19D-DADEC594B7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2135" y="1878496"/>
            <a:ext cx="1460622" cy="63293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E9CA9BF-6BDE-4504-B728-0BE3CB61DF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2135" y="2511432"/>
            <a:ext cx="592321" cy="632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0434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3B17077-701B-4FEA-844C-FA42A1E71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cap="none" dirty="0" err="1"/>
              <a:t>SRResNet</a:t>
            </a:r>
            <a:r>
              <a:rPr lang="zh-CN" altLang="en-US" cap="none" dirty="0"/>
              <a:t>方法</a:t>
            </a:r>
          </a:p>
        </p:txBody>
      </p:sp>
      <p:sp>
        <p:nvSpPr>
          <p:cNvPr id="9" name="内容占位符 8">
            <a:extLst>
              <a:ext uri="{FF2B5EF4-FFF2-40B4-BE49-F238E27FC236}">
                <a16:creationId xmlns:a16="http://schemas.microsoft.com/office/drawing/2014/main" id="{AC3752D3-32E4-442D-8561-00EB0C59F98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/>
              <a:t>PSNR</a:t>
            </a:r>
            <a:r>
              <a:rPr lang="zh-CN" altLang="en-US" sz="2400" dirty="0"/>
              <a:t>是峰值信噪比，</a:t>
            </a:r>
            <a:r>
              <a:rPr lang="en-US" altLang="zh-CN" sz="2400" dirty="0"/>
              <a:t>SSIM</a:t>
            </a:r>
            <a:r>
              <a:rPr lang="zh-CN" altLang="en-US" sz="2400" dirty="0"/>
              <a:t>是结构相似性，</a:t>
            </a:r>
            <a:r>
              <a:rPr lang="en-US" altLang="zh-CN" sz="2400" dirty="0"/>
              <a:t>MOS</a:t>
            </a:r>
            <a:r>
              <a:rPr lang="zh-CN" altLang="en-US" sz="2400" dirty="0"/>
              <a:t>是人为打分</a:t>
            </a:r>
            <a:endParaRPr lang="en-US" altLang="zh-CN" sz="2400" dirty="0"/>
          </a:p>
          <a:p>
            <a:r>
              <a:rPr lang="en-US" altLang="zh-CN" sz="2400" dirty="0"/>
              <a:t>HR</a:t>
            </a:r>
            <a:r>
              <a:rPr lang="zh-CN" altLang="en-US" sz="2400" dirty="0"/>
              <a:t>列是理论最大值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FD0E921D-86AB-4A84-A17C-2B7D39D8E8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1974" y="3429000"/>
            <a:ext cx="8687426" cy="3224020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256A3F7E-571A-4E9C-AB85-6F7F6094E770}"/>
              </a:ext>
            </a:extLst>
          </p:cNvPr>
          <p:cNvSpPr/>
          <p:nvPr/>
        </p:nvSpPr>
        <p:spPr>
          <a:xfrm>
            <a:off x="7742582" y="3286753"/>
            <a:ext cx="1113183" cy="350851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33899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1C3DE2-7029-486E-8AD0-2B024308C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复现</a:t>
            </a:r>
            <a:r>
              <a:rPr lang="zh-CN" altLang="en-US" dirty="0"/>
              <a:t>细节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7BEE497-1457-458E-880A-693AF3308A6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2345634"/>
            <a:ext cx="10363826" cy="4261995"/>
          </a:xfrm>
        </p:spPr>
        <p:txBody>
          <a:bodyPr>
            <a:normAutofit/>
          </a:bodyPr>
          <a:lstStyle/>
          <a:p>
            <a:r>
              <a:rPr lang="zh-CN" altLang="en-US" sz="2400" cap="none" dirty="0"/>
              <a:t>在网上扒拉了一堆二次元动漫插图，大约</a:t>
            </a:r>
            <a:r>
              <a:rPr lang="en-US" altLang="zh-CN" sz="2400" cap="none" dirty="0"/>
              <a:t>5500</a:t>
            </a:r>
            <a:r>
              <a:rPr lang="zh-CN" altLang="en-US" sz="2400" cap="none" dirty="0"/>
              <a:t>张</a:t>
            </a:r>
            <a:endParaRPr lang="en-US" altLang="zh-CN" sz="2400" cap="none" dirty="0"/>
          </a:p>
          <a:p>
            <a:r>
              <a:rPr lang="zh-CN" altLang="en-US" sz="2400" cap="none" dirty="0"/>
              <a:t>仿照论文搭建网络训练，放大倍数为</a:t>
            </a:r>
            <a:r>
              <a:rPr lang="en-US" altLang="zh-CN" sz="2400" cap="none" dirty="0"/>
              <a:t>2</a:t>
            </a:r>
            <a:r>
              <a:rPr lang="zh-CN" altLang="en-US" sz="2400" cap="none" dirty="0"/>
              <a:t>倍</a:t>
            </a:r>
            <a:endParaRPr lang="en-US" altLang="zh-CN" sz="2400" cap="none" dirty="0"/>
          </a:p>
          <a:p>
            <a:pPr lvl="1"/>
            <a:r>
              <a:rPr lang="zh-CN" altLang="en-US" sz="2200" cap="none" dirty="0"/>
              <a:t>随机截取子图，作为高质量图片</a:t>
            </a:r>
            <a:r>
              <a:rPr lang="en-US" altLang="zh-CN" sz="2200" cap="none" dirty="0"/>
              <a:t>(hires image, </a:t>
            </a:r>
            <a:r>
              <a:rPr lang="en-US" altLang="zh-CN" sz="2200" cap="none" dirty="0" err="1"/>
              <a:t>hr-img</a:t>
            </a:r>
            <a:r>
              <a:rPr lang="en-US" altLang="zh-CN" sz="2200" cap="none" dirty="0"/>
              <a:t>)</a:t>
            </a:r>
          </a:p>
          <a:p>
            <a:pPr lvl="1"/>
            <a:r>
              <a:rPr lang="zh-CN" altLang="en-US" sz="2200" cap="none" dirty="0"/>
              <a:t>对</a:t>
            </a:r>
            <a:r>
              <a:rPr lang="en-US" altLang="zh-CN" sz="2200" cap="none" dirty="0" err="1"/>
              <a:t>hr-img</a:t>
            </a:r>
            <a:r>
              <a:rPr lang="zh-CN" altLang="en-US" sz="2200" cap="none" dirty="0"/>
              <a:t>用双向三次插值法得到低质量图片</a:t>
            </a:r>
            <a:r>
              <a:rPr lang="en-US" altLang="zh-CN" sz="2200" cap="none" dirty="0"/>
              <a:t>(</a:t>
            </a:r>
            <a:r>
              <a:rPr lang="en-US" altLang="zh-CN" sz="2200" cap="none" dirty="0" err="1"/>
              <a:t>lowres</a:t>
            </a:r>
            <a:r>
              <a:rPr lang="en-US" altLang="zh-CN" sz="2200" cap="none" dirty="0"/>
              <a:t> image, </a:t>
            </a:r>
            <a:r>
              <a:rPr lang="en-US" altLang="zh-CN" sz="2200" cap="none" dirty="0" err="1"/>
              <a:t>lr-img</a:t>
            </a:r>
            <a:r>
              <a:rPr lang="en-US" altLang="zh-CN" sz="2200" cap="none" dirty="0"/>
              <a:t>)</a:t>
            </a:r>
          </a:p>
          <a:p>
            <a:pPr lvl="1"/>
            <a:r>
              <a:rPr lang="en-US" altLang="zh-CN" sz="2200" cap="none" dirty="0" err="1"/>
              <a:t>lr-img</a:t>
            </a:r>
            <a:r>
              <a:rPr lang="zh-CN" altLang="en-US" sz="2200" cap="none" dirty="0"/>
              <a:t>输入模型，得到输出图片</a:t>
            </a:r>
            <a:r>
              <a:rPr lang="en-US" altLang="zh-CN" sz="2200" cap="none" dirty="0"/>
              <a:t>(super-res image, </a:t>
            </a:r>
            <a:r>
              <a:rPr lang="en-US" altLang="zh-CN" sz="2200" cap="none" dirty="0" err="1"/>
              <a:t>sr-img</a:t>
            </a:r>
            <a:r>
              <a:rPr lang="en-US" altLang="zh-CN" sz="2200" cap="none" dirty="0"/>
              <a:t>)</a:t>
            </a:r>
          </a:p>
          <a:p>
            <a:pPr lvl="1"/>
            <a:r>
              <a:rPr lang="zh-CN" altLang="en-US" sz="2200" cap="none" dirty="0"/>
              <a:t>把</a:t>
            </a:r>
            <a:r>
              <a:rPr lang="en-US" altLang="zh-CN" sz="2200" cap="none" dirty="0" err="1"/>
              <a:t>hr-img</a:t>
            </a:r>
            <a:r>
              <a:rPr lang="zh-CN" altLang="en-US" sz="2200" cap="none" dirty="0"/>
              <a:t>和</a:t>
            </a:r>
            <a:r>
              <a:rPr lang="en-US" altLang="zh-CN" sz="2200" cap="none" dirty="0" err="1"/>
              <a:t>sr-img</a:t>
            </a:r>
            <a:r>
              <a:rPr lang="zh-CN" altLang="en-US" sz="2200" cap="none" dirty="0"/>
              <a:t>按</a:t>
            </a:r>
            <a:r>
              <a:rPr lang="en-US" altLang="zh-CN" sz="2200" cap="none" dirty="0"/>
              <a:t>RGB</a:t>
            </a:r>
            <a:r>
              <a:rPr lang="zh-CN" altLang="en-US" sz="2200" cap="none" dirty="0"/>
              <a:t>逐像素排成二维数组，然后计算</a:t>
            </a:r>
            <a:r>
              <a:rPr lang="en-US" altLang="zh-CN" sz="2200" cap="none" dirty="0" err="1"/>
              <a:t>MSELoss</a:t>
            </a:r>
            <a:endParaRPr lang="en-US" altLang="zh-CN" sz="2400" cap="none" dirty="0"/>
          </a:p>
          <a:p>
            <a:r>
              <a:rPr lang="zh-CN" altLang="en-US" sz="2400" cap="none" dirty="0"/>
              <a:t>迭代多个 </a:t>
            </a:r>
            <a:r>
              <a:rPr lang="en-US" altLang="zh-CN" sz="2400" cap="none" dirty="0"/>
              <a:t>epoch</a:t>
            </a:r>
          </a:p>
          <a:p>
            <a:r>
              <a:rPr lang="zh-CN" altLang="en-US" sz="2400" cap="none" dirty="0"/>
              <a:t>图片输出前加入双边滤波</a:t>
            </a:r>
            <a:endParaRPr lang="en-US" altLang="zh-CN" sz="2400" cap="none" dirty="0"/>
          </a:p>
          <a:p>
            <a:endParaRPr lang="en-US" altLang="zh-CN" sz="2400" cap="none" dirty="0"/>
          </a:p>
        </p:txBody>
      </p:sp>
    </p:spTree>
    <p:extLst>
      <p:ext uri="{BB962C8B-B14F-4D97-AF65-F5344CB8AC3E}">
        <p14:creationId xmlns:p14="http://schemas.microsoft.com/office/powerpoint/2010/main" val="32538652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1C3DE2-7029-486E-8AD0-2B024308C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复现结果</a:t>
            </a:r>
            <a:r>
              <a:rPr lang="en-US" altLang="zh-CN" dirty="0"/>
              <a:t>——2x</a:t>
            </a:r>
            <a:r>
              <a:rPr lang="zh-CN" altLang="en-US" dirty="0"/>
              <a:t>模型迭代展示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7BEE497-1457-458E-880A-693AF3308A6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2345634"/>
            <a:ext cx="10363826" cy="4261995"/>
          </a:xfrm>
        </p:spPr>
        <p:txBody>
          <a:bodyPr>
            <a:normAutofit/>
          </a:bodyPr>
          <a:lstStyle/>
          <a:p>
            <a:r>
              <a:rPr lang="zh-CN" altLang="en-US" sz="2400" cap="none" dirty="0"/>
              <a:t>原图：</a:t>
            </a:r>
            <a:endParaRPr lang="en-US" altLang="zh-CN" sz="2400" cap="none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179CC7D-8F62-4241-A607-9447BBE147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0961" y="2283102"/>
            <a:ext cx="5829452" cy="4387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1697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1C3DE2-7029-486E-8AD0-2B024308C6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461" y="0"/>
            <a:ext cx="10364764" cy="974035"/>
          </a:xfrm>
        </p:spPr>
        <p:txBody>
          <a:bodyPr/>
          <a:lstStyle/>
          <a:p>
            <a:r>
              <a:rPr lang="zh-CN" altLang="en-US" dirty="0"/>
              <a:t>复现结果</a:t>
            </a:r>
            <a:r>
              <a:rPr lang="en-US" altLang="zh-CN" dirty="0"/>
              <a:t>——2x</a:t>
            </a:r>
            <a:r>
              <a:rPr lang="zh-CN" altLang="en-US" dirty="0"/>
              <a:t>模型迭代展示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7BEE497-1457-458E-880A-693AF3308A6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3" y="1004798"/>
            <a:ext cx="5181913" cy="4848403"/>
          </a:xfrm>
        </p:spPr>
        <p:txBody>
          <a:bodyPr>
            <a:normAutofit/>
          </a:bodyPr>
          <a:lstStyle/>
          <a:p>
            <a:r>
              <a:rPr lang="zh-CN" altLang="en-US" sz="2400" cap="none" dirty="0"/>
              <a:t>双三次插值法：</a:t>
            </a:r>
            <a:endParaRPr lang="en-US" altLang="zh-CN" sz="2400" cap="none" dirty="0"/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17DCD5A0-6EB8-417C-91FC-0117F31C51B8}"/>
              </a:ext>
            </a:extLst>
          </p:cNvPr>
          <p:cNvSpPr txBox="1">
            <a:spLocks/>
          </p:cNvSpPr>
          <p:nvPr/>
        </p:nvSpPr>
        <p:spPr>
          <a:xfrm>
            <a:off x="6095374" y="1004797"/>
            <a:ext cx="5181913" cy="48484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cap="none" dirty="0" err="1"/>
              <a:t>SRResNet</a:t>
            </a:r>
            <a:r>
              <a:rPr lang="en-US" altLang="zh-CN" sz="2400" cap="none" dirty="0"/>
              <a:t> 10epoch</a:t>
            </a:r>
            <a:r>
              <a:rPr lang="zh-CN" altLang="en-US" sz="2400" cap="none" dirty="0"/>
              <a:t>：</a:t>
            </a:r>
            <a:endParaRPr lang="en-US" altLang="zh-CN" sz="2400" cap="none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139EB0A0-6A32-411E-8EB6-8AA795D0B6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92" y="1524000"/>
            <a:ext cx="5334000" cy="53340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BECE80CB-F800-4603-87FB-34CC40A195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1668" y="1524000"/>
            <a:ext cx="5334000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0615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1C3DE2-7029-486E-8AD0-2B024308C6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461" y="0"/>
            <a:ext cx="10364764" cy="974035"/>
          </a:xfrm>
        </p:spPr>
        <p:txBody>
          <a:bodyPr/>
          <a:lstStyle/>
          <a:p>
            <a:r>
              <a:rPr lang="zh-CN" altLang="en-US" dirty="0"/>
              <a:t>复现结果</a:t>
            </a:r>
            <a:r>
              <a:rPr lang="en-US" altLang="zh-CN" dirty="0"/>
              <a:t>——2x</a:t>
            </a:r>
            <a:r>
              <a:rPr lang="zh-CN" altLang="en-US" dirty="0"/>
              <a:t>模型迭代展示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7BEE497-1457-458E-880A-693AF3308A6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3" y="1004798"/>
            <a:ext cx="5181913" cy="4848403"/>
          </a:xfrm>
        </p:spPr>
        <p:txBody>
          <a:bodyPr>
            <a:normAutofit/>
          </a:bodyPr>
          <a:lstStyle/>
          <a:p>
            <a:r>
              <a:rPr lang="zh-CN" altLang="en-US" sz="2400" cap="none" dirty="0"/>
              <a:t>双三次插值法：</a:t>
            </a:r>
            <a:endParaRPr lang="en-US" altLang="zh-CN" sz="2400" cap="none" dirty="0"/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17DCD5A0-6EB8-417C-91FC-0117F31C51B8}"/>
              </a:ext>
            </a:extLst>
          </p:cNvPr>
          <p:cNvSpPr txBox="1">
            <a:spLocks/>
          </p:cNvSpPr>
          <p:nvPr/>
        </p:nvSpPr>
        <p:spPr>
          <a:xfrm>
            <a:off x="6095374" y="1004797"/>
            <a:ext cx="5181913" cy="48484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cap="none" dirty="0" err="1"/>
              <a:t>SRResNet</a:t>
            </a:r>
            <a:r>
              <a:rPr lang="en-US" altLang="zh-CN" sz="2400" cap="none" dirty="0"/>
              <a:t> 50epoch</a:t>
            </a:r>
            <a:r>
              <a:rPr lang="zh-CN" altLang="en-US" sz="2400" cap="none" dirty="0"/>
              <a:t>：</a:t>
            </a:r>
            <a:endParaRPr lang="en-US" altLang="zh-CN" sz="2400" cap="none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139EB0A0-6A32-411E-8EB6-8AA795D0B6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92" y="1524000"/>
            <a:ext cx="5334000" cy="5334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969EB84-A6E6-49FE-B8E8-355E046CA9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1668" y="1524000"/>
            <a:ext cx="5334000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0771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1C3DE2-7029-486E-8AD0-2B024308C6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461" y="0"/>
            <a:ext cx="10364764" cy="974035"/>
          </a:xfrm>
        </p:spPr>
        <p:txBody>
          <a:bodyPr/>
          <a:lstStyle/>
          <a:p>
            <a:r>
              <a:rPr lang="zh-CN" altLang="en-US" dirty="0"/>
              <a:t>复现结果</a:t>
            </a:r>
            <a:r>
              <a:rPr lang="en-US" altLang="zh-CN" dirty="0"/>
              <a:t>——2x</a:t>
            </a:r>
            <a:r>
              <a:rPr lang="zh-CN" altLang="en-US" dirty="0"/>
              <a:t>模型迭代展示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7BEE497-1457-458E-880A-693AF3308A6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3" y="1004798"/>
            <a:ext cx="5181913" cy="4848403"/>
          </a:xfrm>
        </p:spPr>
        <p:txBody>
          <a:bodyPr>
            <a:normAutofit/>
          </a:bodyPr>
          <a:lstStyle/>
          <a:p>
            <a:r>
              <a:rPr lang="zh-CN" altLang="en-US" sz="2400" cap="none" dirty="0"/>
              <a:t>双三次插值法：</a:t>
            </a:r>
            <a:endParaRPr lang="en-US" altLang="zh-CN" sz="2400" cap="none" dirty="0"/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17DCD5A0-6EB8-417C-91FC-0117F31C51B8}"/>
              </a:ext>
            </a:extLst>
          </p:cNvPr>
          <p:cNvSpPr txBox="1">
            <a:spLocks/>
          </p:cNvSpPr>
          <p:nvPr/>
        </p:nvSpPr>
        <p:spPr>
          <a:xfrm>
            <a:off x="6095374" y="1004797"/>
            <a:ext cx="5181913" cy="48484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cap="none" dirty="0" err="1"/>
              <a:t>SRResNet</a:t>
            </a:r>
            <a:r>
              <a:rPr lang="en-US" altLang="zh-CN" sz="2400" cap="none" dirty="0"/>
              <a:t> 100epoch</a:t>
            </a:r>
            <a:r>
              <a:rPr lang="zh-CN" altLang="en-US" sz="2400" cap="none" dirty="0"/>
              <a:t>：</a:t>
            </a:r>
            <a:endParaRPr lang="en-US" altLang="zh-CN" sz="2400" cap="none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139EB0A0-6A32-411E-8EB6-8AA795D0B6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92" y="1524000"/>
            <a:ext cx="5334000" cy="5334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622B0F8-BB58-4028-9434-F811C2B0EF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1668" y="1524000"/>
            <a:ext cx="5334000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531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1C3DE2-7029-486E-8AD0-2B024308C6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461" y="0"/>
            <a:ext cx="10364764" cy="974035"/>
          </a:xfrm>
        </p:spPr>
        <p:txBody>
          <a:bodyPr/>
          <a:lstStyle/>
          <a:p>
            <a:r>
              <a:rPr lang="zh-CN" altLang="en-US" dirty="0"/>
              <a:t>复现结果</a:t>
            </a:r>
            <a:r>
              <a:rPr lang="en-US" altLang="zh-CN" dirty="0"/>
              <a:t>——2x</a:t>
            </a:r>
            <a:r>
              <a:rPr lang="zh-CN" altLang="en-US" dirty="0"/>
              <a:t>模型迭代展示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7BEE497-1457-458E-880A-693AF3308A6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3" y="1004798"/>
            <a:ext cx="5181913" cy="4848403"/>
          </a:xfrm>
        </p:spPr>
        <p:txBody>
          <a:bodyPr>
            <a:normAutofit/>
          </a:bodyPr>
          <a:lstStyle/>
          <a:p>
            <a:r>
              <a:rPr lang="zh-CN" altLang="en-US" sz="2400" cap="none" dirty="0"/>
              <a:t>双三次插值法：</a:t>
            </a:r>
            <a:endParaRPr lang="en-US" altLang="zh-CN" sz="2400" cap="none" dirty="0"/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17DCD5A0-6EB8-417C-91FC-0117F31C51B8}"/>
              </a:ext>
            </a:extLst>
          </p:cNvPr>
          <p:cNvSpPr txBox="1">
            <a:spLocks/>
          </p:cNvSpPr>
          <p:nvPr/>
        </p:nvSpPr>
        <p:spPr>
          <a:xfrm>
            <a:off x="6095374" y="1004797"/>
            <a:ext cx="5181913" cy="48484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cap="none" dirty="0" err="1"/>
              <a:t>SRResNet</a:t>
            </a:r>
            <a:r>
              <a:rPr lang="en-US" altLang="zh-CN" sz="2400" cap="none" dirty="0"/>
              <a:t> 220epoch</a:t>
            </a:r>
            <a:r>
              <a:rPr lang="zh-CN" altLang="en-US" sz="2400" cap="none" dirty="0"/>
              <a:t>：</a:t>
            </a:r>
            <a:endParaRPr lang="en-US" altLang="zh-CN" sz="2400" cap="none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139EB0A0-6A32-411E-8EB6-8AA795D0B6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92" y="1524000"/>
            <a:ext cx="5334000" cy="5334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1F0037C-93BE-4722-8612-8B8D813E2A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1668" y="1524000"/>
            <a:ext cx="5334000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5262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1C3DE2-7029-486E-8AD0-2B024308C6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461" y="0"/>
            <a:ext cx="10364764" cy="974035"/>
          </a:xfrm>
        </p:spPr>
        <p:txBody>
          <a:bodyPr/>
          <a:lstStyle/>
          <a:p>
            <a:r>
              <a:rPr lang="zh-CN" altLang="en-US" dirty="0"/>
              <a:t>复现结果</a:t>
            </a:r>
            <a:r>
              <a:rPr lang="en-US" altLang="zh-CN" dirty="0"/>
              <a:t>——2x</a:t>
            </a:r>
            <a:r>
              <a:rPr lang="zh-CN" altLang="en-US" dirty="0"/>
              <a:t>模型迭代展示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7BEE497-1457-458E-880A-693AF3308A6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3" y="1004798"/>
            <a:ext cx="5181913" cy="4848403"/>
          </a:xfrm>
        </p:spPr>
        <p:txBody>
          <a:bodyPr>
            <a:normAutofit/>
          </a:bodyPr>
          <a:lstStyle/>
          <a:p>
            <a:r>
              <a:rPr lang="zh-CN" altLang="en-US" sz="2400" cap="none" dirty="0"/>
              <a:t>双三次插值法：</a:t>
            </a:r>
            <a:endParaRPr lang="en-US" altLang="zh-CN" sz="2400" cap="none" dirty="0"/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17DCD5A0-6EB8-417C-91FC-0117F31C51B8}"/>
              </a:ext>
            </a:extLst>
          </p:cNvPr>
          <p:cNvSpPr txBox="1">
            <a:spLocks/>
          </p:cNvSpPr>
          <p:nvPr/>
        </p:nvSpPr>
        <p:spPr>
          <a:xfrm>
            <a:off x="6095374" y="1004797"/>
            <a:ext cx="5181913" cy="48484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cap="none" dirty="0" err="1"/>
              <a:t>SRResNet</a:t>
            </a:r>
            <a:r>
              <a:rPr lang="en-US" altLang="zh-CN" sz="2400" cap="none" dirty="0"/>
              <a:t> 460epoch</a:t>
            </a:r>
            <a:r>
              <a:rPr lang="zh-CN" altLang="en-US" sz="2400" cap="none" dirty="0"/>
              <a:t>：</a:t>
            </a:r>
            <a:endParaRPr lang="en-US" altLang="zh-CN" sz="2400" cap="none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139EB0A0-6A32-411E-8EB6-8AA795D0B6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92" y="1524000"/>
            <a:ext cx="5334000" cy="5334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8D3BDCD-CB1B-40A3-9427-DE15C9B9D5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2608" y="1524000"/>
            <a:ext cx="5334000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3887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1C3DE2-7029-486E-8AD0-2B024308C6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6" y="618517"/>
            <a:ext cx="3171208" cy="1596177"/>
          </a:xfrm>
        </p:spPr>
        <p:txBody>
          <a:bodyPr/>
          <a:lstStyle/>
          <a:p>
            <a:r>
              <a:rPr lang="zh-CN" altLang="en-US" dirty="0"/>
              <a:t>复现结果</a:t>
            </a:r>
            <a:r>
              <a:rPr lang="en-US" altLang="zh-CN" dirty="0"/>
              <a:t>——2x</a:t>
            </a:r>
            <a:r>
              <a:rPr lang="zh-CN" altLang="en-US" dirty="0"/>
              <a:t>再</a:t>
            </a:r>
            <a:r>
              <a:rPr lang="en-US" altLang="zh-CN" dirty="0"/>
              <a:t>2x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7BEE497-1457-458E-880A-693AF3308A6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2345634"/>
            <a:ext cx="10363826" cy="4261995"/>
          </a:xfrm>
        </p:spPr>
        <p:txBody>
          <a:bodyPr>
            <a:normAutofit/>
          </a:bodyPr>
          <a:lstStyle/>
          <a:p>
            <a:r>
              <a:rPr lang="zh-CN" altLang="en-US" sz="2400" cap="none" dirty="0"/>
              <a:t>原图：</a:t>
            </a:r>
            <a:endParaRPr lang="en-US" altLang="zh-CN" sz="2400" cap="none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819EC28-E143-4F07-B384-20CCBEE18E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2068" y="8047"/>
            <a:ext cx="5625532" cy="6849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053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0D7FA06-0D02-45A5-B035-196B0B00B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概览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40EC787-8D0B-4CC1-9EAE-99F07E01CE2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973550"/>
          </a:xfrm>
        </p:spPr>
        <p:txBody>
          <a:bodyPr>
            <a:noAutofit/>
          </a:bodyPr>
          <a:lstStyle/>
          <a:p>
            <a:r>
              <a:rPr lang="en-US" altLang="zh-CN" cap="none" dirty="0"/>
              <a:t>CVPR 2017</a:t>
            </a:r>
          </a:p>
          <a:p>
            <a:endParaRPr lang="en-US" altLang="zh-CN" cap="none" dirty="0"/>
          </a:p>
          <a:p>
            <a:r>
              <a:rPr lang="en-US" altLang="zh-CN" cap="none" dirty="0"/>
              <a:t>Twitter</a:t>
            </a:r>
            <a:r>
              <a:rPr lang="zh-CN" altLang="en-US" cap="none" dirty="0"/>
              <a:t>的论文</a:t>
            </a:r>
            <a:endParaRPr lang="en-US" altLang="zh-CN" cap="none" dirty="0"/>
          </a:p>
          <a:p>
            <a:endParaRPr lang="en-US" altLang="zh-CN" cap="none" dirty="0"/>
          </a:p>
        </p:txBody>
      </p:sp>
    </p:spTree>
    <p:extLst>
      <p:ext uri="{BB962C8B-B14F-4D97-AF65-F5344CB8AC3E}">
        <p14:creationId xmlns:p14="http://schemas.microsoft.com/office/powerpoint/2010/main" val="3082678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1C3DE2-7029-486E-8AD0-2B024308C6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461" y="0"/>
            <a:ext cx="10364764" cy="974035"/>
          </a:xfrm>
        </p:spPr>
        <p:txBody>
          <a:bodyPr/>
          <a:lstStyle/>
          <a:p>
            <a:r>
              <a:rPr lang="zh-CN" altLang="en-US" dirty="0"/>
              <a:t>复现结果</a:t>
            </a:r>
            <a:r>
              <a:rPr lang="en-US" altLang="zh-CN" dirty="0"/>
              <a:t>——2x</a:t>
            </a:r>
            <a:r>
              <a:rPr lang="zh-CN" altLang="en-US" dirty="0"/>
              <a:t>再</a:t>
            </a:r>
            <a:r>
              <a:rPr lang="en-US" altLang="zh-CN" dirty="0"/>
              <a:t>2x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7BEE497-1457-458E-880A-693AF3308A6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3" y="1004798"/>
            <a:ext cx="5181913" cy="4848403"/>
          </a:xfrm>
        </p:spPr>
        <p:txBody>
          <a:bodyPr>
            <a:normAutofit/>
          </a:bodyPr>
          <a:lstStyle/>
          <a:p>
            <a:r>
              <a:rPr lang="zh-CN" altLang="en-US" sz="2400" cap="none" dirty="0"/>
              <a:t>双三次插值法：</a:t>
            </a:r>
            <a:endParaRPr lang="en-US" altLang="zh-CN" sz="2400" cap="none" dirty="0"/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17DCD5A0-6EB8-417C-91FC-0117F31C51B8}"/>
              </a:ext>
            </a:extLst>
          </p:cNvPr>
          <p:cNvSpPr txBox="1">
            <a:spLocks/>
          </p:cNvSpPr>
          <p:nvPr/>
        </p:nvSpPr>
        <p:spPr>
          <a:xfrm>
            <a:off x="6095374" y="1004797"/>
            <a:ext cx="5181913" cy="48484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cap="none" dirty="0" err="1"/>
              <a:t>SRResNet</a:t>
            </a:r>
            <a:r>
              <a:rPr lang="en-US" altLang="zh-CN" sz="2400" cap="none" dirty="0"/>
              <a:t> 460epoch</a:t>
            </a:r>
            <a:r>
              <a:rPr lang="zh-CN" altLang="en-US" sz="2400" cap="none" dirty="0"/>
              <a:t>：</a:t>
            </a:r>
            <a:endParaRPr lang="en-US" altLang="zh-CN" sz="2400" cap="none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77A4F64-D7BA-4C5B-A1E9-7FF0BD159F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63987"/>
            <a:ext cx="6063501" cy="5394013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6F3D0790-E7B9-4138-BA96-B8E68894AD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3942" y="1463987"/>
            <a:ext cx="6058058" cy="539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5714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1C3DE2-7029-486E-8AD0-2B024308C6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6" y="618517"/>
            <a:ext cx="3171208" cy="1596177"/>
          </a:xfrm>
        </p:spPr>
        <p:txBody>
          <a:bodyPr/>
          <a:lstStyle/>
          <a:p>
            <a:r>
              <a:rPr lang="zh-CN" altLang="en-US" dirty="0"/>
              <a:t>复现结果</a:t>
            </a:r>
            <a:r>
              <a:rPr lang="en-US" altLang="zh-CN" dirty="0"/>
              <a:t>——2x</a:t>
            </a:r>
            <a:r>
              <a:rPr lang="zh-CN" altLang="en-US" dirty="0"/>
              <a:t>再</a:t>
            </a:r>
            <a:r>
              <a:rPr lang="en-US" altLang="zh-CN" dirty="0"/>
              <a:t>2x</a:t>
            </a:r>
            <a:r>
              <a:rPr lang="zh-CN" altLang="en-US" dirty="0"/>
              <a:t>再</a:t>
            </a:r>
            <a:r>
              <a:rPr lang="en-US" altLang="zh-CN" dirty="0"/>
              <a:t>2x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7BEE497-1457-458E-880A-693AF3308A6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2345634"/>
            <a:ext cx="10363826" cy="4261995"/>
          </a:xfrm>
        </p:spPr>
        <p:txBody>
          <a:bodyPr>
            <a:normAutofit/>
          </a:bodyPr>
          <a:lstStyle/>
          <a:p>
            <a:r>
              <a:rPr lang="zh-CN" altLang="en-US" sz="2400" cap="none" dirty="0"/>
              <a:t>原图：</a:t>
            </a:r>
            <a:endParaRPr lang="en-US" altLang="zh-CN" sz="2400" cap="none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CDD3B00-5AE4-4AA3-81F3-0378F9737A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1289" y="0"/>
            <a:ext cx="38556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7789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1C3DE2-7029-486E-8AD0-2B024308C6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461" y="0"/>
            <a:ext cx="10364764" cy="974035"/>
          </a:xfrm>
        </p:spPr>
        <p:txBody>
          <a:bodyPr/>
          <a:lstStyle/>
          <a:p>
            <a:r>
              <a:rPr lang="zh-CN" altLang="en-US" dirty="0"/>
              <a:t>复现结果</a:t>
            </a:r>
            <a:r>
              <a:rPr lang="en-US" altLang="zh-CN" dirty="0"/>
              <a:t>——2x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7BEE497-1457-458E-880A-693AF3308A6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3" y="1004798"/>
            <a:ext cx="5181913" cy="4848403"/>
          </a:xfrm>
        </p:spPr>
        <p:txBody>
          <a:bodyPr>
            <a:normAutofit/>
          </a:bodyPr>
          <a:lstStyle/>
          <a:p>
            <a:r>
              <a:rPr lang="zh-CN" altLang="en-US" sz="2400" cap="none" dirty="0"/>
              <a:t>双三次插值法：</a:t>
            </a:r>
            <a:endParaRPr lang="en-US" altLang="zh-CN" sz="2400" cap="none" dirty="0"/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17DCD5A0-6EB8-417C-91FC-0117F31C51B8}"/>
              </a:ext>
            </a:extLst>
          </p:cNvPr>
          <p:cNvSpPr txBox="1">
            <a:spLocks/>
          </p:cNvSpPr>
          <p:nvPr/>
        </p:nvSpPr>
        <p:spPr>
          <a:xfrm>
            <a:off x="6095374" y="1004797"/>
            <a:ext cx="5181913" cy="48484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cap="none" dirty="0" err="1"/>
              <a:t>SRResNet</a:t>
            </a:r>
            <a:r>
              <a:rPr lang="en-US" altLang="zh-CN" sz="2400" cap="none" dirty="0"/>
              <a:t> 460epoch</a:t>
            </a:r>
            <a:r>
              <a:rPr lang="zh-CN" altLang="en-US" sz="2400" cap="none" dirty="0"/>
              <a:t>：</a:t>
            </a:r>
            <a:endParaRPr lang="en-US" altLang="zh-CN" sz="2400" cap="none" dirty="0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0CF94252-BC11-42FF-AE1F-89395052BE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4934" y="1865065"/>
            <a:ext cx="4479589" cy="4479589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1C3172A9-9E81-4151-990F-B9E84F0ACF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1092" y="1859622"/>
            <a:ext cx="4485032" cy="4485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2612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1C3DE2-7029-486E-8AD0-2B024308C6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461" y="0"/>
            <a:ext cx="10364764" cy="974035"/>
          </a:xfrm>
        </p:spPr>
        <p:txBody>
          <a:bodyPr/>
          <a:lstStyle/>
          <a:p>
            <a:r>
              <a:rPr lang="zh-CN" altLang="en-US" dirty="0"/>
              <a:t>复现结果</a:t>
            </a:r>
            <a:r>
              <a:rPr lang="en-US" altLang="zh-CN" dirty="0"/>
              <a:t>——2x</a:t>
            </a:r>
            <a:r>
              <a:rPr lang="zh-CN" altLang="en-US" dirty="0"/>
              <a:t>再</a:t>
            </a:r>
            <a:r>
              <a:rPr lang="en-US" altLang="zh-CN" dirty="0"/>
              <a:t>2x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7BEE497-1457-458E-880A-693AF3308A6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3" y="1004798"/>
            <a:ext cx="5181913" cy="4848403"/>
          </a:xfrm>
        </p:spPr>
        <p:txBody>
          <a:bodyPr>
            <a:normAutofit/>
          </a:bodyPr>
          <a:lstStyle/>
          <a:p>
            <a:r>
              <a:rPr lang="zh-CN" altLang="en-US" sz="2400" cap="none" dirty="0"/>
              <a:t>双三次插值法：</a:t>
            </a:r>
            <a:endParaRPr lang="en-US" altLang="zh-CN" sz="2400" cap="none" dirty="0"/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17DCD5A0-6EB8-417C-91FC-0117F31C51B8}"/>
              </a:ext>
            </a:extLst>
          </p:cNvPr>
          <p:cNvSpPr txBox="1">
            <a:spLocks/>
          </p:cNvSpPr>
          <p:nvPr/>
        </p:nvSpPr>
        <p:spPr>
          <a:xfrm>
            <a:off x="6095374" y="1004797"/>
            <a:ext cx="5181913" cy="48484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cap="none" dirty="0" err="1"/>
              <a:t>SRResNet</a:t>
            </a:r>
            <a:r>
              <a:rPr lang="en-US" altLang="zh-CN" sz="2400" cap="none" dirty="0"/>
              <a:t> 460epoch</a:t>
            </a:r>
            <a:r>
              <a:rPr lang="zh-CN" altLang="en-US" sz="2400" cap="none" dirty="0"/>
              <a:t>：</a:t>
            </a:r>
            <a:endParaRPr lang="en-US" altLang="zh-CN" sz="2400" cap="none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268B603-0B06-4769-9A65-7428BE8BA2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8669" y="1785552"/>
            <a:ext cx="4572120" cy="453401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0998B79-2356-46A3-BDBC-E97239812B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0271" y="1790995"/>
            <a:ext cx="4572120" cy="4528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5192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1C3DE2-7029-486E-8AD0-2B024308C6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461" y="0"/>
            <a:ext cx="10364764" cy="974035"/>
          </a:xfrm>
        </p:spPr>
        <p:txBody>
          <a:bodyPr/>
          <a:lstStyle/>
          <a:p>
            <a:r>
              <a:rPr lang="zh-CN" altLang="en-US" dirty="0"/>
              <a:t>复现结果</a:t>
            </a:r>
            <a:r>
              <a:rPr lang="en-US" altLang="zh-CN" dirty="0"/>
              <a:t>——2x</a:t>
            </a:r>
            <a:r>
              <a:rPr lang="zh-CN" altLang="en-US" dirty="0"/>
              <a:t>再</a:t>
            </a:r>
            <a:r>
              <a:rPr lang="en-US" altLang="zh-CN" dirty="0"/>
              <a:t>2x</a:t>
            </a:r>
            <a:r>
              <a:rPr lang="zh-CN" altLang="en-US" dirty="0"/>
              <a:t>再</a:t>
            </a:r>
            <a:r>
              <a:rPr lang="en-US" altLang="zh-CN" dirty="0"/>
              <a:t>2x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7BEE497-1457-458E-880A-693AF3308A6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3" y="1004798"/>
            <a:ext cx="5181913" cy="4848403"/>
          </a:xfrm>
        </p:spPr>
        <p:txBody>
          <a:bodyPr>
            <a:normAutofit/>
          </a:bodyPr>
          <a:lstStyle/>
          <a:p>
            <a:r>
              <a:rPr lang="zh-CN" altLang="en-US" sz="2400" cap="none" dirty="0"/>
              <a:t>双三次插值法：</a:t>
            </a:r>
            <a:endParaRPr lang="en-US" altLang="zh-CN" sz="2400" cap="none" dirty="0"/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17DCD5A0-6EB8-417C-91FC-0117F31C51B8}"/>
              </a:ext>
            </a:extLst>
          </p:cNvPr>
          <p:cNvSpPr txBox="1">
            <a:spLocks/>
          </p:cNvSpPr>
          <p:nvPr/>
        </p:nvSpPr>
        <p:spPr>
          <a:xfrm>
            <a:off x="6095374" y="1004797"/>
            <a:ext cx="5181913" cy="48484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cap="none" dirty="0" err="1"/>
              <a:t>SRResNet</a:t>
            </a:r>
            <a:r>
              <a:rPr lang="en-US" altLang="zh-CN" sz="2400" cap="none" dirty="0"/>
              <a:t> 460epoch</a:t>
            </a:r>
            <a:r>
              <a:rPr lang="zh-CN" altLang="en-US" sz="2400" cap="none" dirty="0"/>
              <a:t>：</a:t>
            </a:r>
            <a:endParaRPr lang="en-US" altLang="zh-CN" sz="2400" cap="none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4C46FCF-C36A-4D9C-8A11-1457E0DFAF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112" y="1894765"/>
            <a:ext cx="4561234" cy="453946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32EB6F1-51E3-4AA3-B316-A8ECA6A715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5714" y="1894765"/>
            <a:ext cx="4544905" cy="4512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6344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8C3730A-DDD7-463E-AADE-2C3963893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额外训了一个</a:t>
            </a:r>
            <a:r>
              <a:rPr lang="en-US" altLang="zh-CN" dirty="0"/>
              <a:t>8x</a:t>
            </a:r>
            <a:r>
              <a:rPr lang="zh-CN" altLang="en-US" dirty="0"/>
              <a:t>的模型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3EDB1239-F6E1-4E4D-9D3D-15EB995EC16E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913775" y="2246279"/>
            <a:ext cx="4495918" cy="4415346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E1DBE895-35C0-4CBE-8C4C-033E03C3F6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8563" y="2214694"/>
            <a:ext cx="4495918" cy="4446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8851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0D7FA06-0D02-45A5-B035-196B0B00B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图像超分辨率重建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40EC787-8D0B-4CC1-9EAE-99F07E01CE2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973550"/>
          </a:xfrm>
        </p:spPr>
        <p:txBody>
          <a:bodyPr>
            <a:noAutofit/>
          </a:bodyPr>
          <a:lstStyle/>
          <a:p>
            <a:r>
              <a:rPr lang="zh-CN" altLang="en-US" sz="2400" cap="none" dirty="0"/>
              <a:t>图像分辨率：一般用图像在横纵方向的像素点数量的乘积来表示</a:t>
            </a:r>
            <a:endParaRPr lang="en-US" altLang="zh-CN" sz="2400" cap="none" dirty="0"/>
          </a:p>
          <a:p>
            <a:pPr marL="0" indent="0">
              <a:buNone/>
            </a:pPr>
            <a:endParaRPr lang="en-US" altLang="zh-CN" sz="2400" cap="none" dirty="0"/>
          </a:p>
          <a:p>
            <a:r>
              <a:rPr lang="zh-CN" altLang="en-US" sz="2400" cap="none" dirty="0"/>
              <a:t>超分辨率重建技术：指将给定的低分辨率图像，通过特定的算法恢复成相应的高分辨率图像。</a:t>
            </a:r>
            <a:endParaRPr lang="en-US" altLang="zh-CN" sz="2400" cap="none" dirty="0"/>
          </a:p>
          <a:p>
            <a:pPr lvl="1"/>
            <a:r>
              <a:rPr lang="zh-CN" altLang="en-US" sz="2200" cap="none" dirty="0"/>
              <a:t>简单来说，就是把小尺寸图像变成大尺寸的，让图变的更清晰</a:t>
            </a:r>
            <a:endParaRPr lang="en-US" altLang="zh-CN" sz="2200" cap="none" dirty="0"/>
          </a:p>
        </p:txBody>
      </p:sp>
    </p:spTree>
    <p:extLst>
      <p:ext uri="{BB962C8B-B14F-4D97-AF65-F5344CB8AC3E}">
        <p14:creationId xmlns:p14="http://schemas.microsoft.com/office/powerpoint/2010/main" val="1574304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E4DA9D6-2D14-4004-B852-263751B5EF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举个例子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AEC377D-29D1-4F35-A373-D522B7E0207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2214694"/>
            <a:ext cx="10363826" cy="3576505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     	   </a:t>
            </a:r>
            <a:r>
              <a:rPr lang="zh-CN" altLang="en-US" dirty="0"/>
              <a:t>原图如下</a:t>
            </a:r>
            <a:r>
              <a:rPr lang="en-US" altLang="zh-CN" dirty="0"/>
              <a:t> 		</a:t>
            </a:r>
            <a:r>
              <a:rPr lang="zh-CN" altLang="en-US" dirty="0"/>
              <a:t>直接用照片查看器放大                  本文算法放大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2F0D811-1FD3-4774-8C29-B472BC2AFB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6905" y="2716471"/>
            <a:ext cx="2835803" cy="413668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10B7796-F2A0-4655-9A55-476D392FAD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5314" y="2716471"/>
            <a:ext cx="2860020" cy="4141529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4B9FF9AC-859F-475E-8A62-B06B6BFFE4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9749" y="4002946"/>
            <a:ext cx="702147" cy="1006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0318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AFC366-F193-4BFD-80D6-CB877948F3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图像放大（上采样）会遇见什么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154C17FE-8191-413E-87BA-AAC833D451BB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421478" y="3719946"/>
            <a:ext cx="1431552" cy="129095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5B3DF23-D985-4ABB-89B2-DEC810178E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1087" y="2874803"/>
            <a:ext cx="3298390" cy="2981237"/>
          </a:xfrm>
          <a:prstGeom prst="rect">
            <a:avLst/>
          </a:prstGeom>
        </p:spPr>
      </p:pic>
      <p:sp>
        <p:nvSpPr>
          <p:cNvPr id="6" name="内容占位符 2">
            <a:extLst>
              <a:ext uri="{FF2B5EF4-FFF2-40B4-BE49-F238E27FC236}">
                <a16:creationId xmlns:a16="http://schemas.microsoft.com/office/drawing/2014/main" id="{934725DA-048C-4C67-A085-E4430C8A4249}"/>
              </a:ext>
            </a:extLst>
          </p:cNvPr>
          <p:cNvSpPr txBox="1">
            <a:spLocks/>
          </p:cNvSpPr>
          <p:nvPr/>
        </p:nvSpPr>
        <p:spPr>
          <a:xfrm>
            <a:off x="913774" y="2367092"/>
            <a:ext cx="10363826" cy="37397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dirty="0"/>
              <a:t>会有很多空像素</a:t>
            </a:r>
            <a:endParaRPr lang="en-US" altLang="zh-CN" sz="2400" dirty="0"/>
          </a:p>
          <a:p>
            <a:r>
              <a:rPr lang="zh-CN" altLang="en-US" sz="2400" dirty="0"/>
              <a:t>空相素的信息是未知的</a:t>
            </a:r>
            <a:endParaRPr lang="en-US" altLang="zh-CN" sz="2400" dirty="0"/>
          </a:p>
          <a:p>
            <a:pPr lvl="1"/>
            <a:endParaRPr lang="en-US" altLang="zh-CN" sz="2200" dirty="0"/>
          </a:p>
        </p:txBody>
      </p:sp>
    </p:spTree>
    <p:extLst>
      <p:ext uri="{BB962C8B-B14F-4D97-AF65-F5344CB8AC3E}">
        <p14:creationId xmlns:p14="http://schemas.microsoft.com/office/powerpoint/2010/main" val="22847029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8A50DA-0CBA-41D7-82B6-36B38B328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如何填充空像素</a:t>
            </a:r>
            <a:r>
              <a:rPr lang="en-US" altLang="zh-CN" dirty="0"/>
              <a:t>——</a:t>
            </a:r>
            <a:r>
              <a:rPr lang="zh-CN" altLang="en-US" dirty="0"/>
              <a:t>插值法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35F3C39-B555-4B3E-A9A6-C9BAF33B49F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739794"/>
          </a:xfrm>
        </p:spPr>
        <p:txBody>
          <a:bodyPr>
            <a:normAutofit/>
          </a:bodyPr>
          <a:lstStyle/>
          <a:p>
            <a:r>
              <a:rPr lang="zh-CN" altLang="en-US" sz="2400" dirty="0"/>
              <a:t>假设像素的</a:t>
            </a:r>
            <a:r>
              <a:rPr lang="en-US" altLang="zh-CN" sz="2400" dirty="0"/>
              <a:t>RGB</a:t>
            </a:r>
            <a:r>
              <a:rPr lang="zh-CN" altLang="en-US" sz="2400" dirty="0"/>
              <a:t>变化是平滑的，那么就可以把</a:t>
            </a:r>
            <a:r>
              <a:rPr lang="en-US" altLang="zh-CN" sz="2400" dirty="0"/>
              <a:t>RGB</a:t>
            </a:r>
            <a:r>
              <a:rPr lang="zh-CN" altLang="en-US" sz="2400" dirty="0"/>
              <a:t>随坐标变化看成一个函数，利用已有的像素把函数插值出来</a:t>
            </a:r>
            <a:endParaRPr lang="en-US" altLang="zh-CN" sz="2400" dirty="0"/>
          </a:p>
          <a:p>
            <a:endParaRPr lang="en-US" altLang="zh-CN" sz="2400" dirty="0"/>
          </a:p>
          <a:p>
            <a:endParaRPr lang="en-US" altLang="zh-CN" sz="2400" dirty="0"/>
          </a:p>
          <a:p>
            <a:r>
              <a:rPr lang="zh-CN" altLang="en-US" sz="2400" dirty="0"/>
              <a:t>例如，双线性插值：</a:t>
            </a:r>
            <a:endParaRPr lang="en-US" altLang="zh-CN" sz="2400" dirty="0"/>
          </a:p>
        </p:txBody>
      </p: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8CCA06AB-F68D-42A9-85C8-1C6FBC08A920}"/>
              </a:ext>
            </a:extLst>
          </p:cNvPr>
          <p:cNvGrpSpPr/>
          <p:nvPr/>
        </p:nvGrpSpPr>
        <p:grpSpPr>
          <a:xfrm>
            <a:off x="3512894" y="3429000"/>
            <a:ext cx="4232301" cy="2981237"/>
            <a:chOff x="3512894" y="3429000"/>
            <a:chExt cx="4232301" cy="2981237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F799274B-292C-4C1E-963A-1C12E7333C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46805" y="3429000"/>
              <a:ext cx="3298390" cy="2981237"/>
            </a:xfrm>
            <a:prstGeom prst="rect">
              <a:avLst/>
            </a:prstGeom>
          </p:spPr>
        </p:pic>
        <p:cxnSp>
          <p:nvCxnSpPr>
            <p:cNvPr id="10" name="直接箭头连接符 9">
              <a:extLst>
                <a:ext uri="{FF2B5EF4-FFF2-40B4-BE49-F238E27FC236}">
                  <a16:creationId xmlns:a16="http://schemas.microsoft.com/office/drawing/2014/main" id="{387110CA-5ED6-4E67-B242-6F3A217BF691}"/>
                </a:ext>
              </a:extLst>
            </p:cNvPr>
            <p:cNvCxnSpPr>
              <a:cxnSpLocks/>
            </p:cNvCxnSpPr>
            <p:nvPr/>
          </p:nvCxnSpPr>
          <p:spPr>
            <a:xfrm>
              <a:off x="5104880" y="4077488"/>
              <a:ext cx="320039" cy="275237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箭头连接符 12">
              <a:extLst>
                <a:ext uri="{FF2B5EF4-FFF2-40B4-BE49-F238E27FC236}">
                  <a16:creationId xmlns:a16="http://schemas.microsoft.com/office/drawing/2014/main" id="{F6C0E9F0-E2FA-437A-AAE5-E9B52604AE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04880" y="4656076"/>
              <a:ext cx="320039" cy="347617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箭头连接符 14">
              <a:extLst>
                <a:ext uri="{FF2B5EF4-FFF2-40B4-BE49-F238E27FC236}">
                  <a16:creationId xmlns:a16="http://schemas.microsoft.com/office/drawing/2014/main" id="{3020FC1B-7C3B-4C1F-A2A6-CCF5BC97BC4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827943" y="4650473"/>
              <a:ext cx="333583" cy="347619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箭头连接符 16">
              <a:extLst>
                <a:ext uri="{FF2B5EF4-FFF2-40B4-BE49-F238E27FC236}">
                  <a16:creationId xmlns:a16="http://schemas.microsoft.com/office/drawing/2014/main" id="{2FF57E6D-0BD8-41C3-BC8C-6C7A2AFC210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27943" y="4077488"/>
              <a:ext cx="300663" cy="272116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70C520F6-9B22-4C4B-B9A5-344FFE9D3FB6}"/>
                </a:ext>
              </a:extLst>
            </p:cNvPr>
            <p:cNvSpPr txBox="1"/>
            <p:nvPr/>
          </p:nvSpPr>
          <p:spPr>
            <a:xfrm>
              <a:off x="3512895" y="3786568"/>
              <a:ext cx="18678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b="1" dirty="0">
                  <a:solidFill>
                    <a:srgbClr val="FF0000"/>
                  </a:solidFill>
                  <a:latin typeface="Consolas" panose="020B0609020204030204" pitchFamily="49" charset="0"/>
                </a:rPr>
                <a:t>R:50 G:150 B:50</a:t>
              </a:r>
              <a:endParaRPr lang="zh-CN" altLang="en-US" sz="1600" b="1" dirty="0">
                <a:solidFill>
                  <a:srgbClr val="FF0000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A182E4CC-E281-499C-99A4-DABA1CAC4728}"/>
                </a:ext>
              </a:extLst>
            </p:cNvPr>
            <p:cNvSpPr txBox="1"/>
            <p:nvPr/>
          </p:nvSpPr>
          <p:spPr>
            <a:xfrm>
              <a:off x="3512894" y="4998092"/>
              <a:ext cx="198002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b="1" dirty="0">
                  <a:solidFill>
                    <a:srgbClr val="FF0000"/>
                  </a:solidFill>
                  <a:latin typeface="Consolas" panose="020B0609020204030204" pitchFamily="49" charset="0"/>
                </a:rPr>
                <a:t>R:50 G:150 B:150</a:t>
              </a:r>
              <a:endParaRPr lang="zh-CN" altLang="en-US" sz="1600" b="1" dirty="0">
                <a:solidFill>
                  <a:srgbClr val="FF0000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949A0DB2-1D3D-44BB-AE57-F746273D1B32}"/>
                </a:ext>
              </a:extLst>
            </p:cNvPr>
            <p:cNvSpPr txBox="1"/>
            <p:nvPr/>
          </p:nvSpPr>
          <p:spPr>
            <a:xfrm>
              <a:off x="5595042" y="3786568"/>
              <a:ext cx="198002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b="1" dirty="0">
                  <a:solidFill>
                    <a:srgbClr val="FF0000"/>
                  </a:solidFill>
                  <a:latin typeface="Consolas" panose="020B0609020204030204" pitchFamily="49" charset="0"/>
                </a:rPr>
                <a:t>R:150 G:150 B:50</a:t>
              </a:r>
              <a:endParaRPr lang="zh-CN" altLang="en-US" sz="1600" b="1" dirty="0">
                <a:solidFill>
                  <a:srgbClr val="FF0000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1787869D-53BB-42C6-9A3C-3F2FEE98BE61}"/>
                </a:ext>
              </a:extLst>
            </p:cNvPr>
            <p:cNvSpPr txBox="1"/>
            <p:nvPr/>
          </p:nvSpPr>
          <p:spPr>
            <a:xfrm>
              <a:off x="5628593" y="5017753"/>
              <a:ext cx="209223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b="1" dirty="0">
                  <a:solidFill>
                    <a:srgbClr val="FF0000"/>
                  </a:solidFill>
                  <a:latin typeface="Consolas" panose="020B0609020204030204" pitchFamily="49" charset="0"/>
                </a:rPr>
                <a:t>R:150 G:150 B:150</a:t>
              </a:r>
              <a:endParaRPr lang="zh-CN" altLang="en-US" sz="1600" b="1" dirty="0">
                <a:solidFill>
                  <a:srgbClr val="FF0000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D1A0C4D3-ED3B-4651-9537-DBD03CB628FE}"/>
                </a:ext>
              </a:extLst>
            </p:cNvPr>
            <p:cNvSpPr txBox="1"/>
            <p:nvPr/>
          </p:nvSpPr>
          <p:spPr>
            <a:xfrm>
              <a:off x="4548922" y="4331404"/>
              <a:ext cx="209223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b="1" dirty="0">
                  <a:solidFill>
                    <a:srgbClr val="FF0000"/>
                  </a:solidFill>
                  <a:latin typeface="Consolas" panose="020B0609020204030204" pitchFamily="49" charset="0"/>
                </a:rPr>
                <a:t>R:100 G:150 B:100</a:t>
              </a:r>
              <a:endParaRPr lang="zh-CN" altLang="en-US" sz="1600" b="1" dirty="0">
                <a:solidFill>
                  <a:srgbClr val="FF0000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770699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8A50DA-0CBA-41D7-82B6-36B38B328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如何填充空像素</a:t>
            </a:r>
            <a:r>
              <a:rPr lang="en-US" altLang="zh-CN" dirty="0"/>
              <a:t>——</a:t>
            </a:r>
            <a:r>
              <a:rPr lang="zh-CN" altLang="en-US" dirty="0"/>
              <a:t>反卷积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35F3C39-B555-4B3E-A9A6-C9BAF33B49F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739794"/>
          </a:xfrm>
        </p:spPr>
        <p:txBody>
          <a:bodyPr>
            <a:normAutofit/>
          </a:bodyPr>
          <a:lstStyle/>
          <a:p>
            <a:r>
              <a:rPr lang="zh-CN" altLang="en-US" sz="2400" dirty="0"/>
              <a:t>是一种特殊的卷积，先把原图补</a:t>
            </a:r>
            <a:r>
              <a:rPr lang="en-US" altLang="zh-CN" sz="2400" dirty="0"/>
              <a:t>0</a:t>
            </a:r>
            <a:r>
              <a:rPr lang="zh-CN" altLang="en-US" sz="2400" dirty="0"/>
              <a:t>来扩大输入图像，然后用卷积核进行卷积</a:t>
            </a:r>
            <a:endParaRPr lang="en-US" altLang="zh-CN" sz="2400" dirty="0"/>
          </a:p>
          <a:p>
            <a:pPr lvl="1"/>
            <a:endParaRPr lang="en-US" altLang="zh-CN" sz="2200" dirty="0"/>
          </a:p>
          <a:p>
            <a:r>
              <a:rPr lang="zh-CN" altLang="en-US" sz="2400" dirty="0"/>
              <a:t>过程：</a:t>
            </a:r>
            <a:endParaRPr lang="en-US" altLang="zh-CN" sz="2400" dirty="0"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AECE8125-369A-465F-A281-19CD8DBD4FE3}"/>
              </a:ext>
            </a:extLst>
          </p:cNvPr>
          <p:cNvGrpSpPr/>
          <p:nvPr/>
        </p:nvGrpSpPr>
        <p:grpSpPr>
          <a:xfrm>
            <a:off x="913774" y="3655538"/>
            <a:ext cx="9605527" cy="2981237"/>
            <a:chOff x="913774" y="3655538"/>
            <a:chExt cx="9605527" cy="2981237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F799274B-292C-4C1E-963A-1C12E7333C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88098" y="3655538"/>
              <a:ext cx="3298390" cy="2981237"/>
            </a:xfrm>
            <a:prstGeom prst="rect">
              <a:avLst/>
            </a:prstGeom>
          </p:spPr>
        </p:pic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022B2EF3-11CB-4E11-9D70-A1AA7D4D9C0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329261" y="3655538"/>
              <a:ext cx="3190040" cy="2981237"/>
            </a:xfrm>
            <a:prstGeom prst="rect">
              <a:avLst/>
            </a:prstGeom>
          </p:spPr>
        </p:pic>
        <p:pic>
          <p:nvPicPr>
            <p:cNvPr id="16" name="内容占位符 3">
              <a:extLst>
                <a:ext uri="{FF2B5EF4-FFF2-40B4-BE49-F238E27FC236}">
                  <a16:creationId xmlns:a16="http://schemas.microsoft.com/office/drawing/2014/main" id="{F502CA80-ACBD-4FE2-96D0-255D1A967D2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13774" y="4500681"/>
              <a:ext cx="1431552" cy="1290953"/>
            </a:xfrm>
            <a:prstGeom prst="rect">
              <a:avLst/>
            </a:prstGeom>
          </p:spPr>
        </p:pic>
        <p:sp>
          <p:nvSpPr>
            <p:cNvPr id="5" name="箭头: 右 4">
              <a:extLst>
                <a:ext uri="{FF2B5EF4-FFF2-40B4-BE49-F238E27FC236}">
                  <a16:creationId xmlns:a16="http://schemas.microsoft.com/office/drawing/2014/main" id="{455F3B02-9682-4D83-A662-9182D171A9A0}"/>
                </a:ext>
              </a:extLst>
            </p:cNvPr>
            <p:cNvSpPr/>
            <p:nvPr/>
          </p:nvSpPr>
          <p:spPr>
            <a:xfrm>
              <a:off x="2505075" y="5038725"/>
              <a:ext cx="609600" cy="190500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箭头: 右 17">
              <a:extLst>
                <a:ext uri="{FF2B5EF4-FFF2-40B4-BE49-F238E27FC236}">
                  <a16:creationId xmlns:a16="http://schemas.microsoft.com/office/drawing/2014/main" id="{7D89DD0E-67CE-42A3-BD52-3F7D5EA6A2A0}"/>
                </a:ext>
              </a:extLst>
            </p:cNvPr>
            <p:cNvSpPr/>
            <p:nvPr/>
          </p:nvSpPr>
          <p:spPr>
            <a:xfrm>
              <a:off x="6603074" y="5038725"/>
              <a:ext cx="609600" cy="190500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6545414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8A50DA-0CBA-41D7-82B6-36B38B328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如何填充空像素</a:t>
            </a:r>
            <a:r>
              <a:rPr lang="en-US" altLang="zh-CN" dirty="0"/>
              <a:t>——</a:t>
            </a:r>
            <a:r>
              <a:rPr lang="zh-CN" altLang="en-US" dirty="0"/>
              <a:t>亚像素卷积重排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35F3C39-B555-4B3E-A9A6-C9BAF33B49F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1981200"/>
            <a:ext cx="10363826" cy="4125686"/>
          </a:xfrm>
        </p:spPr>
        <p:txBody>
          <a:bodyPr>
            <a:normAutofit/>
          </a:bodyPr>
          <a:lstStyle/>
          <a:p>
            <a:r>
              <a:rPr lang="zh-CN" altLang="en-US" sz="2400" dirty="0"/>
              <a:t>对原图用多个卷积核进行卷积，得到多个</a:t>
            </a:r>
            <a:r>
              <a:rPr lang="en-US" altLang="zh-CN" sz="2400" cap="none" dirty="0"/>
              <a:t>feature map</a:t>
            </a:r>
            <a:br>
              <a:rPr lang="en-US" altLang="zh-CN" sz="2400" cap="none" dirty="0"/>
            </a:br>
            <a:r>
              <a:rPr lang="en-US" altLang="zh-CN" sz="2400" cap="none" dirty="0"/>
              <a:t>Feature map</a:t>
            </a:r>
            <a:r>
              <a:rPr lang="zh-CN" altLang="en-US" sz="2400" cap="none" dirty="0"/>
              <a:t>自己也可以再进行多层的卷积来进行充分的特征提取</a:t>
            </a:r>
            <a:endParaRPr lang="en-US" altLang="zh-CN" sz="2400" cap="none" dirty="0"/>
          </a:p>
          <a:p>
            <a:r>
              <a:rPr lang="zh-CN" altLang="en-US" sz="2400" cap="none" dirty="0"/>
              <a:t>将最后一层</a:t>
            </a:r>
            <a:r>
              <a:rPr lang="en-US" altLang="zh-CN" sz="2400" cap="none" dirty="0"/>
              <a:t>feature map</a:t>
            </a:r>
            <a:r>
              <a:rPr lang="zh-CN" altLang="en-US" sz="2400" cap="none" dirty="0"/>
              <a:t>中的像素进行重组，得到高分辨率图像</a:t>
            </a:r>
            <a:endParaRPr lang="en-US" altLang="zh-CN" sz="2400" dirty="0"/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D9392D36-3F4D-4E76-AA6D-79089A201B23}"/>
              </a:ext>
            </a:extLst>
          </p:cNvPr>
          <p:cNvGrpSpPr/>
          <p:nvPr/>
        </p:nvGrpSpPr>
        <p:grpSpPr>
          <a:xfrm>
            <a:off x="752371" y="3642511"/>
            <a:ext cx="10687257" cy="3207777"/>
            <a:chOff x="428625" y="3347239"/>
            <a:chExt cx="11696700" cy="3510761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5EECFF4E-209C-4D69-9604-C6FEB8892B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8625" y="3347239"/>
              <a:ext cx="11696700" cy="3510761"/>
            </a:xfrm>
            <a:prstGeom prst="rect">
              <a:avLst/>
            </a:prstGeom>
          </p:spPr>
        </p:pic>
        <p:sp>
          <p:nvSpPr>
            <p:cNvPr id="9" name="任意多边形: 形状 8">
              <a:extLst>
                <a:ext uri="{FF2B5EF4-FFF2-40B4-BE49-F238E27FC236}">
                  <a16:creationId xmlns:a16="http://schemas.microsoft.com/office/drawing/2014/main" id="{C4FFE999-37B7-4BAA-AF9C-FA0C448B9C9E}"/>
                </a:ext>
              </a:extLst>
            </p:cNvPr>
            <p:cNvSpPr/>
            <p:nvPr/>
          </p:nvSpPr>
          <p:spPr>
            <a:xfrm>
              <a:off x="7391400" y="3643313"/>
              <a:ext cx="781050" cy="766762"/>
            </a:xfrm>
            <a:custGeom>
              <a:avLst/>
              <a:gdLst>
                <a:gd name="connsiteX0" fmla="*/ 180975 w 781050"/>
                <a:gd name="connsiteY0" fmla="*/ 0 h 766762"/>
                <a:gd name="connsiteX1" fmla="*/ 771525 w 781050"/>
                <a:gd name="connsiteY1" fmla="*/ 600075 h 766762"/>
                <a:gd name="connsiteX2" fmla="*/ 781050 w 781050"/>
                <a:gd name="connsiteY2" fmla="*/ 766762 h 766762"/>
                <a:gd name="connsiteX3" fmla="*/ 581025 w 781050"/>
                <a:gd name="connsiteY3" fmla="*/ 757237 h 766762"/>
                <a:gd name="connsiteX4" fmla="*/ 4763 w 781050"/>
                <a:gd name="connsiteY4" fmla="*/ 176212 h 766762"/>
                <a:gd name="connsiteX5" fmla="*/ 0 w 781050"/>
                <a:gd name="connsiteY5" fmla="*/ 0 h 766762"/>
                <a:gd name="connsiteX6" fmla="*/ 180975 w 781050"/>
                <a:gd name="connsiteY6" fmla="*/ 0 h 766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81050" h="766762">
                  <a:moveTo>
                    <a:pt x="180975" y="0"/>
                  </a:moveTo>
                  <a:lnTo>
                    <a:pt x="771525" y="600075"/>
                  </a:lnTo>
                  <a:lnTo>
                    <a:pt x="781050" y="766762"/>
                  </a:lnTo>
                  <a:lnTo>
                    <a:pt x="581025" y="757237"/>
                  </a:lnTo>
                  <a:lnTo>
                    <a:pt x="4763" y="176212"/>
                  </a:lnTo>
                  <a:lnTo>
                    <a:pt x="0" y="0"/>
                  </a:lnTo>
                  <a:lnTo>
                    <a:pt x="180975" y="0"/>
                  </a:lnTo>
                  <a:close/>
                </a:path>
              </a:pathLst>
            </a:custGeom>
            <a:solidFill>
              <a:srgbClr val="FC2222">
                <a:alpha val="41961"/>
              </a:srgbClr>
            </a:solidFill>
            <a:ln w="57150"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1A301ED0-4B7E-4652-8049-C82C2EFC51EE}"/>
                </a:ext>
              </a:extLst>
            </p:cNvPr>
            <p:cNvSpPr/>
            <p:nvPr/>
          </p:nvSpPr>
          <p:spPr>
            <a:xfrm>
              <a:off x="9777413" y="3643313"/>
              <a:ext cx="271462" cy="276225"/>
            </a:xfrm>
            <a:prstGeom prst="rect">
              <a:avLst/>
            </a:prstGeom>
            <a:noFill/>
            <a:ln w="57150"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4" name="直接箭头连接符 13">
              <a:extLst>
                <a:ext uri="{FF2B5EF4-FFF2-40B4-BE49-F238E27FC236}">
                  <a16:creationId xmlns:a16="http://schemas.microsoft.com/office/drawing/2014/main" id="{090065E4-46EB-4962-BF2F-40B8257AED06}"/>
                </a:ext>
              </a:extLst>
            </p:cNvPr>
            <p:cNvCxnSpPr>
              <a:cxnSpLocks/>
              <a:stCxn id="9" idx="2"/>
            </p:cNvCxnSpPr>
            <p:nvPr/>
          </p:nvCxnSpPr>
          <p:spPr>
            <a:xfrm flipV="1">
              <a:off x="8172450" y="3919538"/>
              <a:ext cx="1604963" cy="490537"/>
            </a:xfrm>
            <a:prstGeom prst="straightConnector1">
              <a:avLst/>
            </a:prstGeom>
            <a:ln w="57150">
              <a:solidFill>
                <a:schemeClr val="accent4">
                  <a:lumMod val="40000"/>
                  <a:lumOff val="6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箭头连接符 18">
              <a:extLst>
                <a:ext uri="{FF2B5EF4-FFF2-40B4-BE49-F238E27FC236}">
                  <a16:creationId xmlns:a16="http://schemas.microsoft.com/office/drawing/2014/main" id="{0E4D570B-32DB-4AF4-AE18-AE48D5EC4E29}"/>
                </a:ext>
              </a:extLst>
            </p:cNvPr>
            <p:cNvCxnSpPr>
              <a:cxnSpLocks/>
              <a:stCxn id="9" idx="0"/>
            </p:cNvCxnSpPr>
            <p:nvPr/>
          </p:nvCxnSpPr>
          <p:spPr>
            <a:xfrm>
              <a:off x="7572375" y="3643313"/>
              <a:ext cx="2204412" cy="0"/>
            </a:xfrm>
            <a:prstGeom prst="straightConnector1">
              <a:avLst/>
            </a:prstGeom>
            <a:ln w="57150">
              <a:solidFill>
                <a:schemeClr val="accent4">
                  <a:lumMod val="40000"/>
                  <a:lumOff val="6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427643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3B17077-701B-4FEA-844C-FA42A1E71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cap="none" dirty="0" err="1"/>
              <a:t>SRResNet</a:t>
            </a:r>
            <a:r>
              <a:rPr lang="zh-CN" altLang="en-US" cap="none" dirty="0"/>
              <a:t>方法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FC91997E-80DD-4CAB-A1E2-92D6E6DEF9A0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913774" y="1878496"/>
                <a:ext cx="10363826" cy="3912703"/>
              </a:xfrm>
            </p:spPr>
            <p:txBody>
              <a:bodyPr>
                <a:normAutofit/>
              </a:bodyPr>
              <a:lstStyle/>
              <a:p>
                <a:r>
                  <a:rPr lang="zh-CN" altLang="en-US" sz="2800" dirty="0"/>
                  <a:t>结合局部残差</a:t>
                </a:r>
                <a:r>
                  <a:rPr lang="en-US" altLang="zh-CN" sz="2800" dirty="0"/>
                  <a:t>+</a:t>
                </a:r>
                <a:r>
                  <a:rPr lang="zh-CN" altLang="en-US" sz="2800" dirty="0"/>
                  <a:t>全局残差的深度残差网络</a:t>
                </a:r>
                <a:endParaRPr lang="en-US" altLang="zh-CN" sz="2800" dirty="0"/>
              </a:p>
              <a:p>
                <a:r>
                  <a:rPr lang="zh-CN" altLang="en-US" sz="2800" dirty="0"/>
                  <a:t>卷积核大小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zh-CN" altLang="en-US" sz="2800" dirty="0"/>
                  <a:t>； 通道数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sz="2800" dirty="0"/>
                  <a:t>； 卷积步长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zh-CN" altLang="en-US" sz="2800" dirty="0"/>
                  <a:t>；</a:t>
                </a:r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FC91997E-80DD-4CAB-A1E2-92D6E6DEF9A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913774" y="1878496"/>
                <a:ext cx="10363826" cy="3912703"/>
              </a:xfrm>
              <a:blipFill>
                <a:blip r:embed="rId2"/>
                <a:stretch>
                  <a:fillRect l="-1059" t="-10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D33505C1-FC42-491D-AD41-2C9AB92626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3309991"/>
            <a:ext cx="11277600" cy="3548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595879"/>
      </p:ext>
    </p:extLst>
  </p:cSld>
  <p:clrMapOvr>
    <a:masterClrMapping/>
  </p:clrMapOvr>
</p:sld>
</file>

<file path=ppt/theme/theme1.xml><?xml version="1.0" encoding="utf-8"?>
<a:theme xmlns:a="http://schemas.openxmlformats.org/drawingml/2006/main" name="水滴">
  <a:themeElements>
    <a:clrScheme name="水滴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水滴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水滴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TM04033925[[fn=水滴]]</Template>
  <TotalTime>2364</TotalTime>
  <Words>941</Words>
  <Application>Microsoft Office PowerPoint</Application>
  <PresentationFormat>宽屏</PresentationFormat>
  <Paragraphs>120</Paragraphs>
  <Slides>25</Slides>
  <Notes>17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2" baseType="lpstr">
      <vt:lpstr>等线</vt:lpstr>
      <vt:lpstr>宋体</vt:lpstr>
      <vt:lpstr>Arial</vt:lpstr>
      <vt:lpstr>Cambria Math</vt:lpstr>
      <vt:lpstr>Consolas</vt:lpstr>
      <vt:lpstr>Tw Cen MT</vt:lpstr>
      <vt:lpstr>水滴</vt:lpstr>
      <vt:lpstr>论文复现： Photo-Realistic Single Image Super-Resolution Using a Generative Adversarial Network</vt:lpstr>
      <vt:lpstr>概览</vt:lpstr>
      <vt:lpstr>图像超分辨率重建</vt:lpstr>
      <vt:lpstr>举个例子</vt:lpstr>
      <vt:lpstr>图像放大（上采样）会遇见什么</vt:lpstr>
      <vt:lpstr>如何填充空像素——插值法</vt:lpstr>
      <vt:lpstr>如何填充空像素——反卷积</vt:lpstr>
      <vt:lpstr>如何填充空像素——亚像素卷积重排</vt:lpstr>
      <vt:lpstr>SRResNet方法</vt:lpstr>
      <vt:lpstr>SRResNet方法</vt:lpstr>
      <vt:lpstr>SRResNet方法</vt:lpstr>
      <vt:lpstr>复现细节</vt:lpstr>
      <vt:lpstr>复现结果——2x模型迭代展示</vt:lpstr>
      <vt:lpstr>复现结果——2x模型迭代展示</vt:lpstr>
      <vt:lpstr>复现结果——2x模型迭代展示</vt:lpstr>
      <vt:lpstr>复现结果——2x模型迭代展示</vt:lpstr>
      <vt:lpstr>复现结果——2x模型迭代展示</vt:lpstr>
      <vt:lpstr>复现结果——2x模型迭代展示</vt:lpstr>
      <vt:lpstr>复现结果——2x再2x</vt:lpstr>
      <vt:lpstr>复现结果——2x再2x</vt:lpstr>
      <vt:lpstr>复现结果——2x再2x再2x</vt:lpstr>
      <vt:lpstr>复现结果——2x</vt:lpstr>
      <vt:lpstr>复现结果——2x再2x</vt:lpstr>
      <vt:lpstr>复现结果——2x再2x再2x</vt:lpstr>
      <vt:lpstr>额外训了一个8x的模型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Energy Saving in Heterogeneous Wireless Rechargeable Sensor Networks</dc:title>
  <dc:creator>yuansen wang</dc:creator>
  <cp:lastModifiedBy>yuansen wang</cp:lastModifiedBy>
  <cp:revision>287</cp:revision>
  <dcterms:created xsi:type="dcterms:W3CDTF">2023-11-28T10:45:21Z</dcterms:created>
  <dcterms:modified xsi:type="dcterms:W3CDTF">2024-05-30T16:33:39Z</dcterms:modified>
</cp:coreProperties>
</file>